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3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5" r:id="rId6"/>
    <p:sldId id="267" r:id="rId7"/>
    <p:sldId id="261" r:id="rId8"/>
    <p:sldId id="263" r:id="rId9"/>
    <p:sldId id="270" r:id="rId10"/>
    <p:sldId id="268" r:id="rId11"/>
    <p:sldId id="26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73741" autoAdjust="0"/>
  </p:normalViewPr>
  <p:slideViewPr>
    <p:cSldViewPr snapToGrid="0">
      <p:cViewPr varScale="1">
        <p:scale>
          <a:sx n="69" d="100"/>
          <a:sy n="69" d="100"/>
        </p:scale>
        <p:origin x="7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175A48-3D9C-4FA0-B01F-1B6B0AFA3D6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BC8905-8CB2-463A-AD8B-42D4D72C1441}">
      <dgm:prSet/>
      <dgm:spPr/>
      <dgm:t>
        <a:bodyPr/>
        <a:lstStyle/>
        <a:p>
          <a:pPr algn="ctr"/>
          <a:r>
            <a:rPr lang="en-US" dirty="0"/>
            <a:t>Create a pain management plan with your medical provider.</a:t>
          </a:r>
        </a:p>
      </dgm:t>
    </dgm:pt>
    <dgm:pt modelId="{C278695C-7FEE-49D7-99F4-041715E4C733}" type="parTrans" cxnId="{8E0463D5-D3C1-43CC-A302-5C51B1D2BABF}">
      <dgm:prSet/>
      <dgm:spPr/>
      <dgm:t>
        <a:bodyPr/>
        <a:lstStyle/>
        <a:p>
          <a:endParaRPr lang="en-US"/>
        </a:p>
      </dgm:t>
    </dgm:pt>
    <dgm:pt modelId="{C06A34EC-4F35-476F-8F6B-7A4E0C4C48E5}" type="sibTrans" cxnId="{8E0463D5-D3C1-43CC-A302-5C51B1D2BAB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5205FF0-4AA2-4244-9E71-94ABB653A0B5}">
      <dgm:prSet/>
      <dgm:spPr/>
      <dgm:t>
        <a:bodyPr/>
        <a:lstStyle/>
        <a:p>
          <a:pPr algn="ctr"/>
          <a:r>
            <a:rPr lang="en-US" dirty="0"/>
            <a:t>Request non-addictive pain medications.</a:t>
          </a:r>
        </a:p>
      </dgm:t>
    </dgm:pt>
    <dgm:pt modelId="{EA2BE8DC-9FA5-4862-9120-90A80D6C5230}" type="parTrans" cxnId="{21946919-D537-4127-B3F5-FFDF35F4FB90}">
      <dgm:prSet/>
      <dgm:spPr/>
      <dgm:t>
        <a:bodyPr/>
        <a:lstStyle/>
        <a:p>
          <a:endParaRPr lang="en-US"/>
        </a:p>
      </dgm:t>
    </dgm:pt>
    <dgm:pt modelId="{B0667AAB-0FD9-4C19-99CC-B26A9742EFCD}" type="sibTrans" cxnId="{21946919-D537-4127-B3F5-FFDF35F4FB9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589765D-11F5-4B38-8408-881F35AB89B6}">
      <dgm:prSet/>
      <dgm:spPr/>
      <dgm:t>
        <a:bodyPr/>
        <a:lstStyle/>
        <a:p>
          <a:pPr algn="ctr"/>
          <a:r>
            <a:rPr lang="en-US" dirty="0"/>
            <a:t>Request physical therapy/massage therapy or chiropractor </a:t>
          </a:r>
        </a:p>
      </dgm:t>
    </dgm:pt>
    <dgm:pt modelId="{ADC596D3-276F-402A-A0AA-0D4FBC0FBB29}" type="parTrans" cxnId="{3930C0DA-2EA6-4457-8476-27F99550476F}">
      <dgm:prSet/>
      <dgm:spPr/>
      <dgm:t>
        <a:bodyPr/>
        <a:lstStyle/>
        <a:p>
          <a:endParaRPr lang="en-US"/>
        </a:p>
      </dgm:t>
    </dgm:pt>
    <dgm:pt modelId="{E13BE6C7-60B0-4CD0-93D7-8F4AB3DE6557}" type="sibTrans" cxnId="{3930C0DA-2EA6-4457-8476-27F99550476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45BF0F6-1916-DC4D-999B-9C08C0EB94F7}" type="pres">
      <dgm:prSet presAssocID="{6E175A48-3D9C-4FA0-B01F-1B6B0AFA3D6D}" presName="Name0" presStyleCnt="0">
        <dgm:presLayoutVars>
          <dgm:animLvl val="lvl"/>
          <dgm:resizeHandles val="exact"/>
        </dgm:presLayoutVars>
      </dgm:prSet>
      <dgm:spPr/>
    </dgm:pt>
    <dgm:pt modelId="{513C0656-DB39-CA4B-BB30-22007E74A8E8}" type="pres">
      <dgm:prSet presAssocID="{C8BC8905-8CB2-463A-AD8B-42D4D72C1441}" presName="compositeNode" presStyleCnt="0">
        <dgm:presLayoutVars>
          <dgm:bulletEnabled val="1"/>
        </dgm:presLayoutVars>
      </dgm:prSet>
      <dgm:spPr/>
    </dgm:pt>
    <dgm:pt modelId="{0E108884-ECF9-2140-BA34-8B0A5BB881FE}" type="pres">
      <dgm:prSet presAssocID="{C8BC8905-8CB2-463A-AD8B-42D4D72C1441}" presName="bgRect" presStyleLbl="bgAccFollowNode1" presStyleIdx="0" presStyleCnt="3"/>
      <dgm:spPr/>
    </dgm:pt>
    <dgm:pt modelId="{D584EB36-F7B8-8543-B423-4193324C5090}" type="pres">
      <dgm:prSet presAssocID="{C06A34EC-4F35-476F-8F6B-7A4E0C4C48E5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BBE9BE21-3FF3-9B48-B2E7-31E11B0ED625}" type="pres">
      <dgm:prSet presAssocID="{C8BC8905-8CB2-463A-AD8B-42D4D72C1441}" presName="bottomLine" presStyleLbl="alignNode1" presStyleIdx="1" presStyleCnt="6">
        <dgm:presLayoutVars/>
      </dgm:prSet>
      <dgm:spPr/>
    </dgm:pt>
    <dgm:pt modelId="{4B0EB6E0-ED37-454B-87FD-07EBF5E41EF6}" type="pres">
      <dgm:prSet presAssocID="{C8BC8905-8CB2-463A-AD8B-42D4D72C1441}" presName="nodeText" presStyleLbl="bgAccFollowNode1" presStyleIdx="0" presStyleCnt="3">
        <dgm:presLayoutVars>
          <dgm:bulletEnabled val="1"/>
        </dgm:presLayoutVars>
      </dgm:prSet>
      <dgm:spPr/>
    </dgm:pt>
    <dgm:pt modelId="{41A86911-9670-8D47-B663-EC2AF2546A15}" type="pres">
      <dgm:prSet presAssocID="{C06A34EC-4F35-476F-8F6B-7A4E0C4C48E5}" presName="sibTrans" presStyleCnt="0"/>
      <dgm:spPr/>
    </dgm:pt>
    <dgm:pt modelId="{3029B04F-0006-BE4D-818A-C96E0AD96561}" type="pres">
      <dgm:prSet presAssocID="{E5205FF0-4AA2-4244-9E71-94ABB653A0B5}" presName="compositeNode" presStyleCnt="0">
        <dgm:presLayoutVars>
          <dgm:bulletEnabled val="1"/>
        </dgm:presLayoutVars>
      </dgm:prSet>
      <dgm:spPr/>
    </dgm:pt>
    <dgm:pt modelId="{B607A0EF-0AF6-BD43-960C-B7E45833386B}" type="pres">
      <dgm:prSet presAssocID="{E5205FF0-4AA2-4244-9E71-94ABB653A0B5}" presName="bgRect" presStyleLbl="bgAccFollowNode1" presStyleIdx="1" presStyleCnt="3" custLinFactNeighborX="-350" custLinFactNeighborY="185"/>
      <dgm:spPr/>
    </dgm:pt>
    <dgm:pt modelId="{FC4E6334-F78B-0F43-B8BD-308F0985B209}" type="pres">
      <dgm:prSet presAssocID="{B0667AAB-0FD9-4C19-99CC-B26A9742EFCD}" presName="sibTransNodeCircle" presStyleLbl="alignNode1" presStyleIdx="2" presStyleCnt="6" custLinFactNeighborX="-7859" custLinFactNeighborY="982">
        <dgm:presLayoutVars>
          <dgm:chMax val="0"/>
          <dgm:bulletEnabled/>
        </dgm:presLayoutVars>
      </dgm:prSet>
      <dgm:spPr/>
    </dgm:pt>
    <dgm:pt modelId="{F803A18E-FEF4-4A40-8FD9-378DCA8F13BA}" type="pres">
      <dgm:prSet presAssocID="{E5205FF0-4AA2-4244-9E71-94ABB653A0B5}" presName="bottomLine" presStyleLbl="alignNode1" presStyleIdx="3" presStyleCnt="6">
        <dgm:presLayoutVars/>
      </dgm:prSet>
      <dgm:spPr/>
    </dgm:pt>
    <dgm:pt modelId="{DCB35EC4-DB2F-AB42-B20A-10F4F164BC3F}" type="pres">
      <dgm:prSet presAssocID="{E5205FF0-4AA2-4244-9E71-94ABB653A0B5}" presName="nodeText" presStyleLbl="bgAccFollowNode1" presStyleIdx="1" presStyleCnt="3">
        <dgm:presLayoutVars>
          <dgm:bulletEnabled val="1"/>
        </dgm:presLayoutVars>
      </dgm:prSet>
      <dgm:spPr/>
    </dgm:pt>
    <dgm:pt modelId="{040C74E8-B27E-8443-B794-E40FE1EEE180}" type="pres">
      <dgm:prSet presAssocID="{B0667AAB-0FD9-4C19-99CC-B26A9742EFCD}" presName="sibTrans" presStyleCnt="0"/>
      <dgm:spPr/>
    </dgm:pt>
    <dgm:pt modelId="{6DEB331F-A5DE-0C42-B9B0-2698FC2E3127}" type="pres">
      <dgm:prSet presAssocID="{B589765D-11F5-4B38-8408-881F35AB89B6}" presName="compositeNode" presStyleCnt="0">
        <dgm:presLayoutVars>
          <dgm:bulletEnabled val="1"/>
        </dgm:presLayoutVars>
      </dgm:prSet>
      <dgm:spPr/>
    </dgm:pt>
    <dgm:pt modelId="{45AF9BA4-182B-5646-B195-E93B695BF782}" type="pres">
      <dgm:prSet presAssocID="{B589765D-11F5-4B38-8408-881F35AB89B6}" presName="bgRect" presStyleLbl="bgAccFollowNode1" presStyleIdx="2" presStyleCnt="3"/>
      <dgm:spPr/>
    </dgm:pt>
    <dgm:pt modelId="{5459443E-5241-0D4A-87A2-6FA1F59B9DBF}" type="pres">
      <dgm:prSet presAssocID="{E13BE6C7-60B0-4CD0-93D7-8F4AB3DE655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7EC88CA-A24A-ED4B-8E14-922BE8FF4E4C}" type="pres">
      <dgm:prSet presAssocID="{B589765D-11F5-4B38-8408-881F35AB89B6}" presName="bottomLine" presStyleLbl="alignNode1" presStyleIdx="5" presStyleCnt="6">
        <dgm:presLayoutVars/>
      </dgm:prSet>
      <dgm:spPr/>
    </dgm:pt>
    <dgm:pt modelId="{EB252F17-3DC7-AE4A-8FCE-3FD1B0FCBA78}" type="pres">
      <dgm:prSet presAssocID="{B589765D-11F5-4B38-8408-881F35AB89B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3F8C1A04-F2E6-BD4B-B636-00B31729FEAB}" type="presOf" srcId="{E5205FF0-4AA2-4244-9E71-94ABB653A0B5}" destId="{B607A0EF-0AF6-BD43-960C-B7E45833386B}" srcOrd="0" destOrd="0" presId="urn:microsoft.com/office/officeart/2016/7/layout/BasicLinearProcessNumbered"/>
    <dgm:cxn modelId="{21946919-D537-4127-B3F5-FFDF35F4FB90}" srcId="{6E175A48-3D9C-4FA0-B01F-1B6B0AFA3D6D}" destId="{E5205FF0-4AA2-4244-9E71-94ABB653A0B5}" srcOrd="1" destOrd="0" parTransId="{EA2BE8DC-9FA5-4862-9120-90A80D6C5230}" sibTransId="{B0667AAB-0FD9-4C19-99CC-B26A9742EFCD}"/>
    <dgm:cxn modelId="{0F686725-F3EA-294E-92A0-A841869F9C60}" type="presOf" srcId="{B589765D-11F5-4B38-8408-881F35AB89B6}" destId="{EB252F17-3DC7-AE4A-8FCE-3FD1B0FCBA78}" srcOrd="1" destOrd="0" presId="urn:microsoft.com/office/officeart/2016/7/layout/BasicLinearProcessNumbered"/>
    <dgm:cxn modelId="{3C1AB22A-A7C2-8542-B4FE-1F66621F8C49}" type="presOf" srcId="{C06A34EC-4F35-476F-8F6B-7A4E0C4C48E5}" destId="{D584EB36-F7B8-8543-B423-4193324C5090}" srcOrd="0" destOrd="0" presId="urn:microsoft.com/office/officeart/2016/7/layout/BasicLinearProcessNumbered"/>
    <dgm:cxn modelId="{897C365C-2A04-2C4A-B6E9-5F17602EE11B}" type="presOf" srcId="{C8BC8905-8CB2-463A-AD8B-42D4D72C1441}" destId="{4B0EB6E0-ED37-454B-87FD-07EBF5E41EF6}" srcOrd="1" destOrd="0" presId="urn:microsoft.com/office/officeart/2016/7/layout/BasicLinearProcessNumbered"/>
    <dgm:cxn modelId="{E3C6EA56-32CC-FD4F-9B45-EA222204F510}" type="presOf" srcId="{E13BE6C7-60B0-4CD0-93D7-8F4AB3DE6557}" destId="{5459443E-5241-0D4A-87A2-6FA1F59B9DBF}" srcOrd="0" destOrd="0" presId="urn:microsoft.com/office/officeart/2016/7/layout/BasicLinearProcessNumbered"/>
    <dgm:cxn modelId="{922DA27A-8C57-6946-82A2-289CBF8449E2}" type="presOf" srcId="{E5205FF0-4AA2-4244-9E71-94ABB653A0B5}" destId="{DCB35EC4-DB2F-AB42-B20A-10F4F164BC3F}" srcOrd="1" destOrd="0" presId="urn:microsoft.com/office/officeart/2016/7/layout/BasicLinearProcessNumbered"/>
    <dgm:cxn modelId="{00FD2794-74C8-4640-A9F9-2697ADC4B23B}" type="presOf" srcId="{C8BC8905-8CB2-463A-AD8B-42D4D72C1441}" destId="{0E108884-ECF9-2140-BA34-8B0A5BB881FE}" srcOrd="0" destOrd="0" presId="urn:microsoft.com/office/officeart/2016/7/layout/BasicLinearProcessNumbered"/>
    <dgm:cxn modelId="{E11F6F97-BA19-A640-A31F-CBD7D2DDE916}" type="presOf" srcId="{6E175A48-3D9C-4FA0-B01F-1B6B0AFA3D6D}" destId="{A45BF0F6-1916-DC4D-999B-9C08C0EB94F7}" srcOrd="0" destOrd="0" presId="urn:microsoft.com/office/officeart/2016/7/layout/BasicLinearProcessNumbered"/>
    <dgm:cxn modelId="{52CD13CF-3310-9246-9D56-BC292E833F82}" type="presOf" srcId="{B0667AAB-0FD9-4C19-99CC-B26A9742EFCD}" destId="{FC4E6334-F78B-0F43-B8BD-308F0985B209}" srcOrd="0" destOrd="0" presId="urn:microsoft.com/office/officeart/2016/7/layout/BasicLinearProcessNumbered"/>
    <dgm:cxn modelId="{8E0463D5-D3C1-43CC-A302-5C51B1D2BABF}" srcId="{6E175A48-3D9C-4FA0-B01F-1B6B0AFA3D6D}" destId="{C8BC8905-8CB2-463A-AD8B-42D4D72C1441}" srcOrd="0" destOrd="0" parTransId="{C278695C-7FEE-49D7-99F4-041715E4C733}" sibTransId="{C06A34EC-4F35-476F-8F6B-7A4E0C4C48E5}"/>
    <dgm:cxn modelId="{3930C0DA-2EA6-4457-8476-27F99550476F}" srcId="{6E175A48-3D9C-4FA0-B01F-1B6B0AFA3D6D}" destId="{B589765D-11F5-4B38-8408-881F35AB89B6}" srcOrd="2" destOrd="0" parTransId="{ADC596D3-276F-402A-A0AA-0D4FBC0FBB29}" sibTransId="{E13BE6C7-60B0-4CD0-93D7-8F4AB3DE6557}"/>
    <dgm:cxn modelId="{8CD912E7-A106-E643-BC7C-49D7EE25B18A}" type="presOf" srcId="{B589765D-11F5-4B38-8408-881F35AB89B6}" destId="{45AF9BA4-182B-5646-B195-E93B695BF782}" srcOrd="0" destOrd="0" presId="urn:microsoft.com/office/officeart/2016/7/layout/BasicLinearProcessNumbered"/>
    <dgm:cxn modelId="{B48A74AA-C8CB-C843-BD19-BF8D1781DF05}" type="presParOf" srcId="{A45BF0F6-1916-DC4D-999B-9C08C0EB94F7}" destId="{513C0656-DB39-CA4B-BB30-22007E74A8E8}" srcOrd="0" destOrd="0" presId="urn:microsoft.com/office/officeart/2016/7/layout/BasicLinearProcessNumbered"/>
    <dgm:cxn modelId="{4A7DE562-C277-6C4B-8131-FCDF4EC14BEE}" type="presParOf" srcId="{513C0656-DB39-CA4B-BB30-22007E74A8E8}" destId="{0E108884-ECF9-2140-BA34-8B0A5BB881FE}" srcOrd="0" destOrd="0" presId="urn:microsoft.com/office/officeart/2016/7/layout/BasicLinearProcessNumbered"/>
    <dgm:cxn modelId="{9B1CAC63-3445-614A-BCE7-AB0BF5188340}" type="presParOf" srcId="{513C0656-DB39-CA4B-BB30-22007E74A8E8}" destId="{D584EB36-F7B8-8543-B423-4193324C5090}" srcOrd="1" destOrd="0" presId="urn:microsoft.com/office/officeart/2016/7/layout/BasicLinearProcessNumbered"/>
    <dgm:cxn modelId="{4D321B9A-5A7C-B24B-ACD1-B9D3A33743B0}" type="presParOf" srcId="{513C0656-DB39-CA4B-BB30-22007E74A8E8}" destId="{BBE9BE21-3FF3-9B48-B2E7-31E11B0ED625}" srcOrd="2" destOrd="0" presId="urn:microsoft.com/office/officeart/2016/7/layout/BasicLinearProcessNumbered"/>
    <dgm:cxn modelId="{886604F1-F79E-A04D-9446-E41D60AC63F5}" type="presParOf" srcId="{513C0656-DB39-CA4B-BB30-22007E74A8E8}" destId="{4B0EB6E0-ED37-454B-87FD-07EBF5E41EF6}" srcOrd="3" destOrd="0" presId="urn:microsoft.com/office/officeart/2016/7/layout/BasicLinearProcessNumbered"/>
    <dgm:cxn modelId="{1BE5C0E6-5969-424C-9749-0EB28E12DCB1}" type="presParOf" srcId="{A45BF0F6-1916-DC4D-999B-9C08C0EB94F7}" destId="{41A86911-9670-8D47-B663-EC2AF2546A15}" srcOrd="1" destOrd="0" presId="urn:microsoft.com/office/officeart/2016/7/layout/BasicLinearProcessNumbered"/>
    <dgm:cxn modelId="{DE70F1F9-7336-4B4B-9529-DCBAA8D202FD}" type="presParOf" srcId="{A45BF0F6-1916-DC4D-999B-9C08C0EB94F7}" destId="{3029B04F-0006-BE4D-818A-C96E0AD96561}" srcOrd="2" destOrd="0" presId="urn:microsoft.com/office/officeart/2016/7/layout/BasicLinearProcessNumbered"/>
    <dgm:cxn modelId="{954FF420-1747-7847-83C9-D4994D4880BA}" type="presParOf" srcId="{3029B04F-0006-BE4D-818A-C96E0AD96561}" destId="{B607A0EF-0AF6-BD43-960C-B7E45833386B}" srcOrd="0" destOrd="0" presId="urn:microsoft.com/office/officeart/2016/7/layout/BasicLinearProcessNumbered"/>
    <dgm:cxn modelId="{78CAFBDF-EE9C-9344-9A4B-8D8FA4167431}" type="presParOf" srcId="{3029B04F-0006-BE4D-818A-C96E0AD96561}" destId="{FC4E6334-F78B-0F43-B8BD-308F0985B209}" srcOrd="1" destOrd="0" presId="urn:microsoft.com/office/officeart/2016/7/layout/BasicLinearProcessNumbered"/>
    <dgm:cxn modelId="{6E166E02-E815-0844-8766-8BA76EB30A1B}" type="presParOf" srcId="{3029B04F-0006-BE4D-818A-C96E0AD96561}" destId="{F803A18E-FEF4-4A40-8FD9-378DCA8F13BA}" srcOrd="2" destOrd="0" presId="urn:microsoft.com/office/officeart/2016/7/layout/BasicLinearProcessNumbered"/>
    <dgm:cxn modelId="{C06113E8-4739-4847-B479-C02D0E55E756}" type="presParOf" srcId="{3029B04F-0006-BE4D-818A-C96E0AD96561}" destId="{DCB35EC4-DB2F-AB42-B20A-10F4F164BC3F}" srcOrd="3" destOrd="0" presId="urn:microsoft.com/office/officeart/2016/7/layout/BasicLinearProcessNumbered"/>
    <dgm:cxn modelId="{F41B8ACE-6E9C-0D49-9105-622C5B50F380}" type="presParOf" srcId="{A45BF0F6-1916-DC4D-999B-9C08C0EB94F7}" destId="{040C74E8-B27E-8443-B794-E40FE1EEE180}" srcOrd="3" destOrd="0" presId="urn:microsoft.com/office/officeart/2016/7/layout/BasicLinearProcessNumbered"/>
    <dgm:cxn modelId="{B50BE71B-40CD-A642-A518-F674C2CDDA42}" type="presParOf" srcId="{A45BF0F6-1916-DC4D-999B-9C08C0EB94F7}" destId="{6DEB331F-A5DE-0C42-B9B0-2698FC2E3127}" srcOrd="4" destOrd="0" presId="urn:microsoft.com/office/officeart/2016/7/layout/BasicLinearProcessNumbered"/>
    <dgm:cxn modelId="{4FA3C700-0018-FB41-AECD-DF246B3F9817}" type="presParOf" srcId="{6DEB331F-A5DE-0C42-B9B0-2698FC2E3127}" destId="{45AF9BA4-182B-5646-B195-E93B695BF782}" srcOrd="0" destOrd="0" presId="urn:microsoft.com/office/officeart/2016/7/layout/BasicLinearProcessNumbered"/>
    <dgm:cxn modelId="{62670386-CC9D-CB46-BA30-D08AF4E09ED0}" type="presParOf" srcId="{6DEB331F-A5DE-0C42-B9B0-2698FC2E3127}" destId="{5459443E-5241-0D4A-87A2-6FA1F59B9DBF}" srcOrd="1" destOrd="0" presId="urn:microsoft.com/office/officeart/2016/7/layout/BasicLinearProcessNumbered"/>
    <dgm:cxn modelId="{CF4660DC-1CF2-2544-9213-35D26E66A42A}" type="presParOf" srcId="{6DEB331F-A5DE-0C42-B9B0-2698FC2E3127}" destId="{07EC88CA-A24A-ED4B-8E14-922BE8FF4E4C}" srcOrd="2" destOrd="0" presId="urn:microsoft.com/office/officeart/2016/7/layout/BasicLinearProcessNumbered"/>
    <dgm:cxn modelId="{DBDB2EF1-3A73-414D-A793-5ABCE651E3A5}" type="presParOf" srcId="{6DEB331F-A5DE-0C42-B9B0-2698FC2E3127}" destId="{EB252F17-3DC7-AE4A-8FCE-3FD1B0FCBA7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08884-ECF9-2140-BA34-8B0A5BB881FE}">
      <dsp:nvSpPr>
        <dsp:cNvPr id="0" name=""/>
        <dsp:cNvSpPr/>
      </dsp:nvSpPr>
      <dsp:spPr>
        <a:xfrm>
          <a:off x="0" y="0"/>
          <a:ext cx="3414946" cy="419280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Create a pain management plan with your medical provider.</a:t>
          </a:r>
        </a:p>
      </dsp:txBody>
      <dsp:txXfrm>
        <a:off x="0" y="1593265"/>
        <a:ext cx="3414946" cy="2515683"/>
      </dsp:txXfrm>
    </dsp:sp>
    <dsp:sp modelId="{D584EB36-F7B8-8543-B423-4193324C5090}">
      <dsp:nvSpPr>
        <dsp:cNvPr id="0" name=""/>
        <dsp:cNvSpPr/>
      </dsp:nvSpPr>
      <dsp:spPr>
        <a:xfrm>
          <a:off x="1078552" y="419280"/>
          <a:ext cx="1257841" cy="12578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62759" y="603487"/>
        <a:ext cx="889427" cy="889427"/>
      </dsp:txXfrm>
    </dsp:sp>
    <dsp:sp modelId="{BBE9BE21-3FF3-9B48-B2E7-31E11B0ED625}">
      <dsp:nvSpPr>
        <dsp:cNvPr id="0" name=""/>
        <dsp:cNvSpPr/>
      </dsp:nvSpPr>
      <dsp:spPr>
        <a:xfrm>
          <a:off x="0" y="4192733"/>
          <a:ext cx="3414946" cy="72"/>
        </a:xfrm>
        <a:prstGeom prst="rect">
          <a:avLst/>
        </a:prstGeom>
        <a:solidFill>
          <a:schemeClr val="accent5">
            <a:hueOff val="425424"/>
            <a:satOff val="-4778"/>
            <a:lumOff val="-1020"/>
            <a:alphaOff val="0"/>
          </a:schemeClr>
        </a:solidFill>
        <a:ln w="12700" cap="flat" cmpd="sng" algn="ctr">
          <a:solidFill>
            <a:schemeClr val="accent5">
              <a:hueOff val="425424"/>
              <a:satOff val="-4778"/>
              <a:lumOff val="-1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7A0EF-0AF6-BD43-960C-B7E45833386B}">
      <dsp:nvSpPr>
        <dsp:cNvPr id="0" name=""/>
        <dsp:cNvSpPr/>
      </dsp:nvSpPr>
      <dsp:spPr>
        <a:xfrm>
          <a:off x="3744488" y="0"/>
          <a:ext cx="3414946" cy="4192805"/>
        </a:xfrm>
        <a:prstGeom prst="rect">
          <a:avLst/>
        </a:prstGeom>
        <a:solidFill>
          <a:schemeClr val="accent5">
            <a:tint val="40000"/>
            <a:alpha val="90000"/>
            <a:hueOff val="1133332"/>
            <a:satOff val="-9941"/>
            <a:lumOff val="-7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133332"/>
              <a:satOff val="-9941"/>
              <a:lumOff val="-7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Request non-addictive pain medications.</a:t>
          </a:r>
        </a:p>
      </dsp:txBody>
      <dsp:txXfrm>
        <a:off x="3744488" y="1593265"/>
        <a:ext cx="3414946" cy="2515683"/>
      </dsp:txXfrm>
    </dsp:sp>
    <dsp:sp modelId="{FC4E6334-F78B-0F43-B8BD-308F0985B209}">
      <dsp:nvSpPr>
        <dsp:cNvPr id="0" name=""/>
        <dsp:cNvSpPr/>
      </dsp:nvSpPr>
      <dsp:spPr>
        <a:xfrm>
          <a:off x="4736139" y="431632"/>
          <a:ext cx="1257841" cy="1257841"/>
        </a:xfrm>
        <a:prstGeom prst="ellipse">
          <a:avLst/>
        </a:prstGeom>
        <a:solidFill>
          <a:schemeClr val="accent5">
            <a:hueOff val="850848"/>
            <a:satOff val="-9556"/>
            <a:lumOff val="-2039"/>
            <a:alphaOff val="0"/>
          </a:schemeClr>
        </a:solidFill>
        <a:ln w="12700" cap="flat" cmpd="sng" algn="ctr">
          <a:solidFill>
            <a:schemeClr val="accent5">
              <a:hueOff val="850848"/>
              <a:satOff val="-9556"/>
              <a:lumOff val="-2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920346" y="615839"/>
        <a:ext cx="889427" cy="889427"/>
      </dsp:txXfrm>
    </dsp:sp>
    <dsp:sp modelId="{F803A18E-FEF4-4A40-8FD9-378DCA8F13BA}">
      <dsp:nvSpPr>
        <dsp:cNvPr id="0" name=""/>
        <dsp:cNvSpPr/>
      </dsp:nvSpPr>
      <dsp:spPr>
        <a:xfrm>
          <a:off x="3756441" y="4192733"/>
          <a:ext cx="3414946" cy="72"/>
        </a:xfrm>
        <a:prstGeom prst="rect">
          <a:avLst/>
        </a:prstGeom>
        <a:solidFill>
          <a:schemeClr val="accent5">
            <a:hueOff val="1276272"/>
            <a:satOff val="-14335"/>
            <a:lumOff val="-3059"/>
            <a:alphaOff val="0"/>
          </a:schemeClr>
        </a:solidFill>
        <a:ln w="12700" cap="flat" cmpd="sng" algn="ctr">
          <a:solidFill>
            <a:schemeClr val="accent5">
              <a:hueOff val="1276272"/>
              <a:satOff val="-14335"/>
              <a:lumOff val="-3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F9BA4-182B-5646-B195-E93B695BF782}">
      <dsp:nvSpPr>
        <dsp:cNvPr id="0" name=""/>
        <dsp:cNvSpPr/>
      </dsp:nvSpPr>
      <dsp:spPr>
        <a:xfrm>
          <a:off x="7512882" y="0"/>
          <a:ext cx="3414946" cy="4192805"/>
        </a:xfrm>
        <a:prstGeom prst="rect">
          <a:avLst/>
        </a:prstGeom>
        <a:solidFill>
          <a:schemeClr val="accent5">
            <a:tint val="40000"/>
            <a:alpha val="90000"/>
            <a:hueOff val="2266664"/>
            <a:satOff val="-19882"/>
            <a:lumOff val="-158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266664"/>
              <a:satOff val="-19882"/>
              <a:lumOff val="-15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Request physical therapy/massage therapy or chiropractor </a:t>
          </a:r>
        </a:p>
      </dsp:txBody>
      <dsp:txXfrm>
        <a:off x="7512882" y="1593265"/>
        <a:ext cx="3414946" cy="2515683"/>
      </dsp:txXfrm>
    </dsp:sp>
    <dsp:sp modelId="{5459443E-5241-0D4A-87A2-6FA1F59B9DBF}">
      <dsp:nvSpPr>
        <dsp:cNvPr id="0" name=""/>
        <dsp:cNvSpPr/>
      </dsp:nvSpPr>
      <dsp:spPr>
        <a:xfrm>
          <a:off x="8591434" y="419280"/>
          <a:ext cx="1257841" cy="1257841"/>
        </a:xfrm>
        <a:prstGeom prst="ellipse">
          <a:avLst/>
        </a:prstGeom>
        <a:solidFill>
          <a:schemeClr val="accent5">
            <a:hueOff val="1701696"/>
            <a:satOff val="-19113"/>
            <a:lumOff val="-4078"/>
            <a:alphaOff val="0"/>
          </a:schemeClr>
        </a:solidFill>
        <a:ln w="12700" cap="flat" cmpd="sng" algn="ctr">
          <a:solidFill>
            <a:schemeClr val="accent5">
              <a:hueOff val="1701696"/>
              <a:satOff val="-19113"/>
              <a:lumOff val="-4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75641" y="603487"/>
        <a:ext cx="889427" cy="889427"/>
      </dsp:txXfrm>
    </dsp:sp>
    <dsp:sp modelId="{07EC88CA-A24A-ED4B-8E14-922BE8FF4E4C}">
      <dsp:nvSpPr>
        <dsp:cNvPr id="0" name=""/>
        <dsp:cNvSpPr/>
      </dsp:nvSpPr>
      <dsp:spPr>
        <a:xfrm>
          <a:off x="7512882" y="4192733"/>
          <a:ext cx="3414946" cy="72"/>
        </a:xfrm>
        <a:prstGeom prst="rect">
          <a:avLst/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270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BAFE3-21ED-4038-A4F5-BC661BB5965B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8E936-1A7E-4755-8EDA-07B7767F9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0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53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2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02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4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7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8E936-1A7E-4755-8EDA-07B7767F9C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B70-6E5E-BA7D-F164-4FEFF5B45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D4C7B-56FD-F675-4AB3-E04CA3965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A6D3F-6096-FC9F-7CB6-08FEA556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9EF75-D028-8DE1-14EE-C432DDC8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15AB7-96D7-DC33-7D1B-856D26E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0B30-35F1-7824-8A16-C0A67173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5A541-294B-1616-4A90-142535096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5F440-9E80-125E-116E-BC485077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AB20C-E025-1758-28DE-16229A6E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43C16-54A5-E28C-4E5E-AA4F6F14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7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7A321-CE98-A40C-4B10-9AE0CB26D9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3BE9E-3593-22AA-B070-AE5D93011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7F656-4115-6FB6-7D7E-A86ED77E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E7ED6-7052-BA67-F9F8-01B881138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78A2E-355D-E055-37A7-EC76E360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8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4279-220A-44C6-3DC7-8867E239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9189-3942-A3B7-B196-B305C1242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46004-8DA3-34BC-3E87-E65AF889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A54D-9DF0-2646-F530-3163FE9F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44F95-61AC-1A0D-7C22-4A9A02D0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3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F1431-81A9-BB46-A9EC-6D189F0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472E-5882-BF6D-1B18-FB0D254D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5DC92-83A7-399F-C316-2A6A52C1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28316-EB89-6E7A-BD62-2340544A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B604F-33B9-9736-526D-391358BC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7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EBA3-CC76-A574-BA83-3EEE9262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2D70-5C69-08CB-8ABC-63A62B134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2B27F-7AF8-0D07-889E-5465ABCF8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F9E69-0EA8-FCB7-8727-DC552675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71DA9-A8B8-A2A0-A7D4-D1D41048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EB9C7-680A-A235-8A47-7CA25267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FE46B-BE31-24EF-3ABB-CFA8E877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E733A-F866-CDAF-0CFE-71BF2A08E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934B7-21C2-6079-FC8F-9C3F0A8E9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84516-4E13-EA25-A5D6-BF05F5F2C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39676-15C2-3FFF-7367-E28B21B6F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C632C9-8888-A196-CBEA-0450F5AE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37D64-FAD0-8263-55D9-CC04EDF2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D0E817-8908-CA1B-C904-60998490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3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574C-E194-A76D-EE75-ED3BCA0F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DC3C7-4E7A-EE3D-CA83-466B0C81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96176-821E-3EF1-8AED-F9F6B12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BFD5C-19CA-3FF7-D7EF-B2F4EE5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9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AC4B1-8EE1-7599-8972-603AA21D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C2781-F495-D198-C3D3-958D5856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BE6E1-358D-423F-F4FB-AC168ED2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0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1FCA-9867-2FD2-06F8-52283CF06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2A006-9F32-ADB7-2CDB-B523EFAAD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1D13B-D99C-B43C-FB11-3FAEB62DB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07183-F130-3056-5BE6-DB1C9CCB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5F5AF-42E7-35CA-8302-6AC82387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B3576-0E22-5E85-3B36-B4D6F337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2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0D82-7B18-AB2D-AC1A-85CE9C65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285D4-CA57-E44D-B265-E329EDF3F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B3490-637F-5AAB-A3BC-283097AA1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F27D3-D891-4E78-0DC4-FDC0A6F7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E0BD1-520B-13B2-EA86-8DC79FE9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23F39-472B-6071-B5E4-5515CCF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8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FAF08-DCB4-B41A-90E8-587DF3E7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4978B-BA5F-828A-136D-57DF290F8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B7BC6-F9BF-9454-13A4-0B4AE06E1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5AF7D-62F4-9014-E622-161116A26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A3C1-9CB7-3F91-FE80-E3E0625B6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5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project.us/" TargetMode="External"/><Relationship Id="rId2" Type="http://schemas.openxmlformats.org/officeDocument/2006/relationships/hyperlink" Target="https://harmreduc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dc.gov/stopoverdose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18" Type="http://schemas.openxmlformats.org/officeDocument/2006/relationships/image" Target="../media/image25.png"/><Relationship Id="rId3" Type="http://schemas.openxmlformats.org/officeDocument/2006/relationships/image" Target="../media/image1.jpg"/><Relationship Id="rId21" Type="http://schemas.openxmlformats.org/officeDocument/2006/relationships/image" Target="../media/image28.png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jp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dlFtGNjmMQ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0CE8A-2F2D-ACFB-3190-1D28A3844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800" b="1" kern="1200" dirty="0">
                <a:latin typeface="+mj-lt"/>
                <a:ea typeface="+mj-ea"/>
                <a:cs typeface="+mj-cs"/>
              </a:rPr>
              <a:t>Naloxone Awareness Training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 holding a black square with text&#10;&#10;Description automatically generated">
            <a:extLst>
              <a:ext uri="{FF2B5EF4-FFF2-40B4-BE49-F238E27FC236}">
                <a16:creationId xmlns:a16="http://schemas.microsoft.com/office/drawing/2014/main" id="{419F0283-2CAE-453B-9C40-1DDFB97A1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92" y="991463"/>
            <a:ext cx="5536001" cy="48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8" name="Rectangle 821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85783-D4F9-EFF8-2B33-77B2A95A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Good Samaritan Laws</a:t>
            </a:r>
          </a:p>
        </p:txBody>
      </p:sp>
      <p:grpSp>
        <p:nvGrpSpPr>
          <p:cNvPr id="8220" name="Group 821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8221" name="Rectangle 82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2" name="Rectangle 82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24" name="Rectangle 82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A506EB-B323-4F73-7C52-7B049228B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/>
              <a:t>Numerous states have enacted Good Samaritan laws designed to safeguard individuals who seek assistance in the event of an overdose. </a:t>
            </a:r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1700"/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/>
              <a:t>These statutes may provide legal immunity, even if one possesses drugs at the time of seeking help. </a:t>
            </a:r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1700"/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/>
              <a:t>Additionally, they may extend protection to those rendering aid during an overdose. It is advisable to familiarize yourself with the specifics of these laws in your jurisdiction.</a:t>
            </a:r>
            <a:br>
              <a:rPr lang="en-US" sz="1700"/>
            </a:br>
            <a:endParaRPr lang="en-US" sz="1700"/>
          </a:p>
        </p:txBody>
      </p:sp>
      <p:sp>
        <p:nvSpPr>
          <p:cNvPr id="8226" name="Rectangle 822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8" name="Rectangle 82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nstruction workers shaking hands&#10;&#10;Description automatically generated">
            <a:extLst>
              <a:ext uri="{FF2B5EF4-FFF2-40B4-BE49-F238E27FC236}">
                <a16:creationId xmlns:a16="http://schemas.microsoft.com/office/drawing/2014/main" id="{D3BE5014-C9E1-6D56-8610-348AA80B1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55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B6A7A-CC20-8B9A-BB45-85C324B1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b="1"/>
              <a:t>Additional Resources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A7D04-2252-B21E-83E3-2076CAF9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hlinkClick r:id="rId2"/>
              </a:rPr>
              <a:t>Harmreduction.org </a:t>
            </a:r>
            <a:r>
              <a:rPr lang="en-US" sz="2200" dirty="0"/>
              <a:t>- 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The Harm Reduction Coalition website has lots of information on preventing overdoses.</a:t>
            </a:r>
            <a:endParaRPr lang="en-US" sz="2200" dirty="0"/>
          </a:p>
          <a:p>
            <a:r>
              <a:rPr lang="en-US" sz="2200" dirty="0">
                <a:hlinkClick r:id="rId3"/>
              </a:rPr>
              <a:t>Safeproject.us </a:t>
            </a:r>
            <a:r>
              <a:rPr lang="en-US" sz="2200" dirty="0"/>
              <a:t>- 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SAFE Project supports people and communities affected by the opioid crisis</a:t>
            </a:r>
            <a:endParaRPr lang="en-US" sz="2200" dirty="0"/>
          </a:p>
          <a:p>
            <a:r>
              <a:rPr lang="en-US" sz="2200" dirty="0">
                <a:hlinkClick r:id="rId4"/>
              </a:rPr>
              <a:t>Cdc.gov/stopoverdose </a:t>
            </a:r>
            <a:r>
              <a:rPr lang="en-US" sz="2200" dirty="0"/>
              <a:t>- 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The Centers for Disease Control website has detailed info about Naloxone and how to prevent opioid overdoses.</a:t>
            </a:r>
            <a:endParaRPr lang="en-US" sz="2200" b="0" dirty="0">
              <a:effectLst/>
            </a:endParaRPr>
          </a:p>
          <a:p>
            <a:endParaRPr lang="en-US" sz="2200" dirty="0"/>
          </a:p>
          <a:p>
            <a:pPr marL="0" indent="0">
              <a:buNone/>
            </a:pP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67942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A0678-78C3-C8A9-D46F-7DC60C9D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Produced by the The Alliance for Naloxone Safety in the Workplace and it’s founding members.</a:t>
            </a:r>
            <a:b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Hands holding a black square with text&#10;&#10;Description automatically generated">
            <a:extLst>
              <a:ext uri="{FF2B5EF4-FFF2-40B4-BE49-F238E27FC236}">
                <a16:creationId xmlns:a16="http://schemas.microsoft.com/office/drawing/2014/main" id="{B076B728-EBE2-DEEB-944B-E81F7A9EC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1882" y="2971681"/>
            <a:ext cx="2953999" cy="2569575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DF10443-16C6-E241-5D69-9CB6E98A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7613" y="1363299"/>
            <a:ext cx="1751831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337BACF7-29DB-FDF8-67B0-425E782F4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32" y="2748754"/>
            <a:ext cx="1561879" cy="1085022"/>
          </a:xfrm>
          <a:prstGeom prst="rect">
            <a:avLst/>
          </a:prstGeom>
        </p:spPr>
      </p:pic>
      <p:pic>
        <p:nvPicPr>
          <p:cNvPr id="24" name="Picture 23" descr="A logo with a bridge and cityscape&#10;&#10;Description automatically generated">
            <a:extLst>
              <a:ext uri="{FF2B5EF4-FFF2-40B4-BE49-F238E27FC236}">
                <a16:creationId xmlns:a16="http://schemas.microsoft.com/office/drawing/2014/main" id="{63CB9937-1AB1-F963-CE84-9C687D152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84" y="3684141"/>
            <a:ext cx="1864522" cy="1665563"/>
          </a:xfrm>
          <a:prstGeom prst="rect">
            <a:avLst/>
          </a:prstGeom>
        </p:spPr>
      </p:pic>
      <p:pic>
        <p:nvPicPr>
          <p:cNvPr id="26" name="Picture 25" descr="A close-up of a logo&#10;&#10;Description automatically generated">
            <a:extLst>
              <a:ext uri="{FF2B5EF4-FFF2-40B4-BE49-F238E27FC236}">
                <a16:creationId xmlns:a16="http://schemas.microsoft.com/office/drawing/2014/main" id="{0E9C8F43-711C-58F1-E864-5BD802344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943" y="4533481"/>
            <a:ext cx="1561879" cy="1561879"/>
          </a:xfrm>
          <a:prstGeom prst="rect">
            <a:avLst/>
          </a:prstGeom>
        </p:spPr>
      </p:pic>
      <p:pic>
        <p:nvPicPr>
          <p:cNvPr id="28" name="Picture 2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8B86FA-C32F-8F53-645D-1CB1B80F1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5504" y="2234837"/>
            <a:ext cx="2033389" cy="1561879"/>
          </a:xfrm>
          <a:prstGeom prst="rect">
            <a:avLst/>
          </a:prstGeom>
        </p:spPr>
      </p:pic>
      <p:pic>
        <p:nvPicPr>
          <p:cNvPr id="30" name="Picture 29" descr="A silhouette of workers with pickaxes&#10;&#10;Description automatically generated">
            <a:extLst>
              <a:ext uri="{FF2B5EF4-FFF2-40B4-BE49-F238E27FC236}">
                <a16:creationId xmlns:a16="http://schemas.microsoft.com/office/drawing/2014/main" id="{7B451BB5-906D-BBDD-B6A3-8785C28913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5671" y="3256119"/>
            <a:ext cx="1635713" cy="1561879"/>
          </a:xfrm>
          <a:prstGeom prst="rect">
            <a:avLst/>
          </a:prstGeom>
        </p:spPr>
      </p:pic>
      <p:pic>
        <p:nvPicPr>
          <p:cNvPr id="32" name="Picture 31" descr="A logo of a company&#10;&#10;Description automatically generated">
            <a:extLst>
              <a:ext uri="{FF2B5EF4-FFF2-40B4-BE49-F238E27FC236}">
                <a16:creationId xmlns:a16="http://schemas.microsoft.com/office/drawing/2014/main" id="{5D6C6ABF-E372-4068-A680-DA9E80AD2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380" y="5114864"/>
            <a:ext cx="1619258" cy="1619258"/>
          </a:xfrm>
          <a:prstGeom prst="rect">
            <a:avLst/>
          </a:prstGeom>
        </p:spPr>
      </p:pic>
      <p:pic>
        <p:nvPicPr>
          <p:cNvPr id="34" name="Picture 33" descr="A blue and grey logo&#10;&#10;Description automatically generated">
            <a:extLst>
              <a:ext uri="{FF2B5EF4-FFF2-40B4-BE49-F238E27FC236}">
                <a16:creationId xmlns:a16="http://schemas.microsoft.com/office/drawing/2014/main" id="{E5D93633-E352-EC68-99C3-F2D7EC41B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722" y="1471629"/>
            <a:ext cx="2127015" cy="1025067"/>
          </a:xfrm>
          <a:prstGeom prst="rect">
            <a:avLst/>
          </a:prstGeom>
        </p:spPr>
      </p:pic>
      <p:pic>
        <p:nvPicPr>
          <p:cNvPr id="36" name="Picture 35" descr="A sign post with several signs&#10;&#10;Description automatically generated">
            <a:extLst>
              <a:ext uri="{FF2B5EF4-FFF2-40B4-BE49-F238E27FC236}">
                <a16:creationId xmlns:a16="http://schemas.microsoft.com/office/drawing/2014/main" id="{A9C2BC65-660C-4EDE-A951-210133A98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8729" y="5445336"/>
            <a:ext cx="1169660" cy="1124884"/>
          </a:xfrm>
          <a:prstGeom prst="rect">
            <a:avLst/>
          </a:prstGeom>
        </p:spPr>
      </p:pic>
      <p:pic>
        <p:nvPicPr>
          <p:cNvPr id="38" name="Picture 37" descr="A blue and green logo&#10;&#10;Description automatically generated">
            <a:extLst>
              <a:ext uri="{FF2B5EF4-FFF2-40B4-BE49-F238E27FC236}">
                <a16:creationId xmlns:a16="http://schemas.microsoft.com/office/drawing/2014/main" id="{DD6639CE-E5D4-7999-4D5C-0C6893D714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9613" y="2527275"/>
            <a:ext cx="1869713" cy="934857"/>
          </a:xfrm>
          <a:prstGeom prst="rect">
            <a:avLst/>
          </a:prstGeom>
        </p:spPr>
      </p:pic>
      <p:pic>
        <p:nvPicPr>
          <p:cNvPr id="40" name="Picture 3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79AACFF-052C-AE99-186C-5B0CC448A4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5199" y="5848162"/>
            <a:ext cx="3077513" cy="732741"/>
          </a:xfrm>
          <a:prstGeom prst="rect">
            <a:avLst/>
          </a:prstGeom>
        </p:spPr>
      </p:pic>
      <p:pic>
        <p:nvPicPr>
          <p:cNvPr id="42" name="Picture 41" descr="A black background with red and white text&#10;&#10;Description automatically generated">
            <a:extLst>
              <a:ext uri="{FF2B5EF4-FFF2-40B4-BE49-F238E27FC236}">
                <a16:creationId xmlns:a16="http://schemas.microsoft.com/office/drawing/2014/main" id="{AA2F492C-AFF4-7C93-492E-FD9A6CA54A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603" y="1491615"/>
            <a:ext cx="3505712" cy="934856"/>
          </a:xfrm>
          <a:prstGeom prst="rect">
            <a:avLst/>
          </a:prstGeom>
        </p:spPr>
      </p:pic>
      <p:pic>
        <p:nvPicPr>
          <p:cNvPr id="44" name="Picture 43" descr="A blue and black text on a white background&#10;&#10;Description automatically generated">
            <a:extLst>
              <a:ext uri="{FF2B5EF4-FFF2-40B4-BE49-F238E27FC236}">
                <a16:creationId xmlns:a16="http://schemas.microsoft.com/office/drawing/2014/main" id="{C43BE90F-AB6C-926A-633A-BCDFC73C35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6255" y="5964139"/>
            <a:ext cx="2507963" cy="525659"/>
          </a:xfrm>
          <a:prstGeom prst="rect">
            <a:avLst/>
          </a:prstGeom>
        </p:spPr>
      </p:pic>
      <p:pic>
        <p:nvPicPr>
          <p:cNvPr id="46" name="Picture 45" descr="A red and white logo&#10;&#10;Description automatically generated">
            <a:extLst>
              <a:ext uri="{FF2B5EF4-FFF2-40B4-BE49-F238E27FC236}">
                <a16:creationId xmlns:a16="http://schemas.microsoft.com/office/drawing/2014/main" id="{9BB58C68-012C-F278-C65D-9AF02B0902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3873" y="1536044"/>
            <a:ext cx="2508325" cy="752498"/>
          </a:xfrm>
          <a:prstGeom prst="rect">
            <a:avLst/>
          </a:prstGeom>
        </p:spPr>
      </p:pic>
      <p:pic>
        <p:nvPicPr>
          <p:cNvPr id="48" name="Picture 47" descr="A green and black logo&#10;&#10;Description automatically generated">
            <a:extLst>
              <a:ext uri="{FF2B5EF4-FFF2-40B4-BE49-F238E27FC236}">
                <a16:creationId xmlns:a16="http://schemas.microsoft.com/office/drawing/2014/main" id="{57B5E431-0A62-3EA0-2C57-60B5284C49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578" y="4035384"/>
            <a:ext cx="1295786" cy="1026508"/>
          </a:xfrm>
          <a:prstGeom prst="rect">
            <a:avLst/>
          </a:prstGeom>
        </p:spPr>
      </p:pic>
      <p:pic>
        <p:nvPicPr>
          <p:cNvPr id="50" name="Picture 49" descr="A logo with text on it&#10;&#10;Description automatically generated">
            <a:extLst>
              <a:ext uri="{FF2B5EF4-FFF2-40B4-BE49-F238E27FC236}">
                <a16:creationId xmlns:a16="http://schemas.microsoft.com/office/drawing/2014/main" id="{68E9F75E-1F10-521F-BB8B-BF26FD2065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25911" y="4001988"/>
            <a:ext cx="1968309" cy="1968309"/>
          </a:xfrm>
          <a:prstGeom prst="rect">
            <a:avLst/>
          </a:prstGeom>
        </p:spPr>
      </p:pic>
      <p:pic>
        <p:nvPicPr>
          <p:cNvPr id="52" name="Picture 51" descr="A red and white banner with white text&#10;&#10;Description automatically generated">
            <a:extLst>
              <a:ext uri="{FF2B5EF4-FFF2-40B4-BE49-F238E27FC236}">
                <a16:creationId xmlns:a16="http://schemas.microsoft.com/office/drawing/2014/main" id="{180DBAE1-5DBE-08BC-DC88-C5B0725A7A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892" y="3550829"/>
            <a:ext cx="2008386" cy="1026508"/>
          </a:xfrm>
          <a:prstGeom prst="rect">
            <a:avLst/>
          </a:prstGeom>
        </p:spPr>
      </p:pic>
      <p:pic>
        <p:nvPicPr>
          <p:cNvPr id="54" name="Picture 53" descr="A green circle with purple text&#10;&#10;Description automatically generated">
            <a:extLst>
              <a:ext uri="{FF2B5EF4-FFF2-40B4-BE49-F238E27FC236}">
                <a16:creationId xmlns:a16="http://schemas.microsoft.com/office/drawing/2014/main" id="{8EB38112-3014-ECCE-FCA0-F78DD60F2EB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16464" y="5833725"/>
            <a:ext cx="2960501" cy="948501"/>
          </a:xfrm>
          <a:prstGeom prst="rect">
            <a:avLst/>
          </a:prstGeom>
        </p:spPr>
      </p:pic>
      <p:pic>
        <p:nvPicPr>
          <p:cNvPr id="56" name="Picture 5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7EA6C9F-EA9C-B5F8-E10D-4EB90D6DFA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44760" y="2562360"/>
            <a:ext cx="1971371" cy="8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0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07EC6-B931-4F30-427F-CDE48745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507704" cy="1200361"/>
          </a:xfrm>
        </p:spPr>
        <p:txBody>
          <a:bodyPr anchor="b">
            <a:noAutofit/>
          </a:bodyPr>
          <a:lstStyle/>
          <a:p>
            <a:r>
              <a:rPr lang="en-US" sz="4800" b="1" dirty="0"/>
              <a:t>Opioid Crisis in Construction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8581-0F2C-4D81-77D4-E1590293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Construction workers are five times more likely to have an overdose than people working in other industries. </a:t>
            </a:r>
          </a:p>
          <a:p>
            <a:r>
              <a:rPr lang="en-US" sz="2400" dirty="0"/>
              <a:t>Between 2010 and 2016 the number of overdose deaths among construction workers went up!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3CAE12DD-4A2F-BC7A-DE42-3D51A216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2123646"/>
            <a:ext cx="5628018" cy="23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10E5-451B-6DF6-0805-5E738CF0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/>
              <a:t>Why are construction workers at risk?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7EDA0-EC7D-9C34-52A2-B261063EE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US" sz="1900" b="0" i="0" u="none" strike="noStrike">
                <a:effectLst/>
                <a:latin typeface="Arial" panose="020B0604020202020204" pitchFamily="34" charset="0"/>
              </a:rPr>
              <a:t>Almost a quarter of all overdose deaths in construction involve legal prescription painkillers given by doctors to help with pain.</a:t>
            </a:r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1900" b="0">
              <a:effectLst/>
            </a:endParaRP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US" sz="1900" b="0" i="0" u="none" strike="noStrike">
                <a:effectLst/>
                <a:latin typeface="Arial" panose="020B0604020202020204" pitchFamily="34" charset="0"/>
              </a:rPr>
              <a:t>Construction work can be tough on our bodies, causing pain from injuries or just hard work. </a:t>
            </a:r>
            <a:r>
              <a:rPr lang="en-US" sz="1900">
                <a:latin typeface="Arial" panose="020B0604020202020204" pitchFamily="34" charset="0"/>
              </a:rPr>
              <a:t>D</a:t>
            </a:r>
            <a:r>
              <a:rPr lang="en-US" sz="1900" b="0" i="0" u="none" strike="noStrike">
                <a:effectLst/>
                <a:latin typeface="Arial" panose="020B0604020202020204" pitchFamily="34" charset="0"/>
              </a:rPr>
              <a:t>octors sometimes prescribe strong painkillers like OxyContin or Vicodin. But these medicines are dangerous if not used correctly.</a:t>
            </a:r>
            <a:r>
              <a:rPr lang="en-US" sz="1900" b="0">
                <a:effectLst/>
                <a:latin typeface="Arial" panose="020B0604020202020204" pitchFamily="34" charset="0"/>
              </a:rPr>
              <a:t> </a:t>
            </a:r>
            <a:br>
              <a:rPr lang="en-US" sz="1900"/>
            </a:br>
            <a:br>
              <a:rPr lang="en-US" sz="1900"/>
            </a:br>
            <a:endParaRPr lang="en-US" sz="19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ow of prescription bottles&#10;&#10;Description automatically generated">
            <a:extLst>
              <a:ext uri="{FF2B5EF4-FFF2-40B4-BE49-F238E27FC236}">
                <a16:creationId xmlns:a16="http://schemas.microsoft.com/office/drawing/2014/main" id="{05349ACE-E899-5691-680E-E5901AE25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9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8CB2E-4E69-C351-3E12-C6315ABE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How can prevent opioid use?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62A401-8FD3-D53D-1F4F-5C45D2CCA3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69877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103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F4CB1B7-AF26-4C13-8E7D-0489A31E4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07EC6-B931-4F30-427F-CDE48745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3700" b="1" dirty="0"/>
              <a:t>What is Naloxone (Narcan)?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8581-0F2C-4D81-77D4-E1590293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1700">
                <a:effectLst/>
                <a:latin typeface="Calibri" panose="020F0502020204030204" pitchFamily="34" charset="0"/>
              </a:rPr>
              <a:t>Naloxone is an opioid antagonist that can reverse the effects of an opioid overdose. Usually available as a nasal spray medication. </a:t>
            </a:r>
          </a:p>
          <a:p>
            <a:r>
              <a:rPr lang="en-US" sz="1700">
                <a:effectLst/>
                <a:latin typeface="Calibri" panose="020F0502020204030204" pitchFamily="34" charset="0"/>
              </a:rPr>
              <a:t>It works by blocking the effects of opiates on the brain and by restoring breathing. Naloxone will only work if a person has opiates in their system. </a:t>
            </a:r>
            <a:r>
              <a:rPr lang="en-US" sz="1700">
                <a:latin typeface="Calibri" panose="020F0502020204030204" pitchFamily="34" charset="0"/>
              </a:rPr>
              <a:t>It does not work for other drug induced overdoses.</a:t>
            </a:r>
            <a:endParaRPr lang="en-US" sz="1700">
              <a:effectLst/>
              <a:latin typeface="Calibri" panose="020F0502020204030204" pitchFamily="34" charset="0"/>
            </a:endParaRPr>
          </a:p>
          <a:p>
            <a:r>
              <a:rPr lang="en-US" sz="1700"/>
              <a:t>There are different brands of Naloxone. Narcan is a “brand” name of Naloxone.</a:t>
            </a:r>
          </a:p>
          <a:p>
            <a:r>
              <a:rPr lang="en-US" sz="1700"/>
              <a:t>In most states, Naloxone nasal spray can be purchased over the counter at your local pharmacy. </a:t>
            </a:r>
          </a:p>
        </p:txBody>
      </p:sp>
      <p:pic>
        <p:nvPicPr>
          <p:cNvPr id="9" name="Picture 8" descr="A close-up of a person using a naloxone device&#10;&#10;Description automatically generated">
            <a:extLst>
              <a:ext uri="{FF2B5EF4-FFF2-40B4-BE49-F238E27FC236}">
                <a16:creationId xmlns:a16="http://schemas.microsoft.com/office/drawing/2014/main" id="{A7ECEBE9-CCCE-F513-1BBA-98015B3F5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667" y="774285"/>
            <a:ext cx="4389120" cy="2581173"/>
          </a:xfrm>
          <a:prstGeom prst="rect">
            <a:avLst/>
          </a:prstGeom>
        </p:spPr>
      </p:pic>
      <p:pic>
        <p:nvPicPr>
          <p:cNvPr id="7" name="Picture 6" descr="A hand holding a package of nasal spray&#10;&#10;Description automatically generated">
            <a:extLst>
              <a:ext uri="{FF2B5EF4-FFF2-40B4-BE49-F238E27FC236}">
                <a16:creationId xmlns:a16="http://schemas.microsoft.com/office/drawing/2014/main" id="{99E8AADE-27B1-3F0F-1150-BC658DCC6E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667" y="3575074"/>
            <a:ext cx="4389120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4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07EC6-B931-4F30-427F-CDE48745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34" y="1967265"/>
            <a:ext cx="2703041" cy="2468811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administer Naloxone nasal spray?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CE6C4-0879-3643-1913-5EC3EAF4D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3664" y="342217"/>
            <a:ext cx="7650712" cy="5718906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02F4DB-3964-AC13-B3E6-2803AFDA7CF4}"/>
              </a:ext>
            </a:extLst>
          </p:cNvPr>
          <p:cNvSpPr txBox="1"/>
          <p:nvPr/>
        </p:nvSpPr>
        <p:spPr>
          <a:xfrm>
            <a:off x="7262894" y="6488668"/>
            <a:ext cx="492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CDC How to Use Naloxone Nasal Spray Video Link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1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10E5-451B-6DF6-0805-5E738CF0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490" y="431107"/>
            <a:ext cx="5845571" cy="1184852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Signs of an overdose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7EDA0-EC7D-9C34-52A2-B261063EE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490" y="2335759"/>
            <a:ext cx="6197414" cy="3160648"/>
          </a:xfrm>
        </p:spPr>
        <p:txBody>
          <a:bodyPr anchor="ctr">
            <a:no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Signs of an overdose may include: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 responding or being hard to wake up</a:t>
            </a:r>
            <a:endParaRPr lang="en-US" sz="2000" b="0" dirty="0">
              <a:effectLst/>
            </a:endParaRPr>
          </a:p>
          <a:p>
            <a:pPr>
              <a:spcBef>
                <a:spcPts val="0"/>
              </a:spcBef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Breathing slowly or shallowly</a:t>
            </a: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Lips or fingertips turning blue</a:t>
            </a: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Very small “constricted” pupils</a:t>
            </a: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Pale, sweaty skin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Choking/gurgling sounds</a:t>
            </a:r>
            <a:endParaRPr lang="en-US" sz="2000" b="0" dirty="0">
              <a:effectLst/>
            </a:endParaRPr>
          </a:p>
          <a:p>
            <a:pPr marL="0" indent="0" algn="ctr">
              <a:buNone/>
            </a:pPr>
            <a:br>
              <a:rPr lang="en-US" sz="2000" b="1" dirty="0"/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It's important to act fast to save their life.</a:t>
            </a:r>
            <a:endParaRPr lang="en-US" sz="2000" b="1" dirty="0"/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5" descr="A close up of a pair of eyes&#10;&#10;Description automatically generated">
            <a:extLst>
              <a:ext uri="{FF2B5EF4-FFF2-40B4-BE49-F238E27FC236}">
                <a16:creationId xmlns:a16="http://schemas.microsoft.com/office/drawing/2014/main" id="{344F724A-7376-7A0A-3874-D480A8B46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08" y="2501906"/>
            <a:ext cx="4771728" cy="16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9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07EC6-B931-4F30-427F-CDE48745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/>
              <a:t>How to respond to an opioid overdose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8581-0F2C-4D81-77D4-E1590293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457200" indent="-457200">
              <a:buAutoNum type="arabicPeriod"/>
            </a:pPr>
            <a:r>
              <a:rPr lang="en-US" sz="2000"/>
              <a:t>Call 911</a:t>
            </a:r>
          </a:p>
          <a:p>
            <a:pPr marL="457200" indent="-457200">
              <a:buAutoNum type="arabicPeriod"/>
            </a:pPr>
            <a:r>
              <a:rPr lang="en-US" sz="2000"/>
              <a:t>Use Naloxone nasal spray as fast as possible</a:t>
            </a:r>
          </a:p>
          <a:p>
            <a:pPr marL="457200" indent="-457200">
              <a:buAutoNum type="arabicPeriod"/>
            </a:pPr>
            <a:r>
              <a:rPr lang="en-US" sz="2000"/>
              <a:t>Try to keep the person awake and on their side.</a:t>
            </a:r>
          </a:p>
          <a:p>
            <a:pPr marL="457200" indent="-457200">
              <a:buAutoNum type="arabicPeriod"/>
            </a:pPr>
            <a:r>
              <a:rPr lang="en-US" sz="2000"/>
              <a:t>Provide CPR if needed.</a:t>
            </a:r>
          </a:p>
          <a:p>
            <a:pPr marL="457200" indent="-457200">
              <a:buAutoNum type="arabicPeriod"/>
            </a:pPr>
            <a:r>
              <a:rPr lang="en-US" sz="2000"/>
              <a:t>Stay with the person until medical help arrives.</a:t>
            </a: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person using a naloxone device&#10;&#10;Description automatically generated">
            <a:extLst>
              <a:ext uri="{FF2B5EF4-FFF2-40B4-BE49-F238E27FC236}">
                <a16:creationId xmlns:a16="http://schemas.microsoft.com/office/drawing/2014/main" id="{A3DEE3CA-58E0-381A-59D6-4971BC390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07EC6-B931-4F30-427F-CDE48745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19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Patient Revival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8581-0F2C-4D81-77D4-E1590293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36" y="2295619"/>
            <a:ext cx="4160725" cy="26594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After a patient wakes up, they may:</a:t>
            </a:r>
          </a:p>
          <a:p>
            <a:r>
              <a:rPr lang="en-US" sz="2400" dirty="0"/>
              <a:t>Be startled</a:t>
            </a:r>
          </a:p>
          <a:p>
            <a:r>
              <a:rPr lang="en-US" sz="2400" dirty="0"/>
              <a:t>Be irritated and want to move around or even leave the area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81C18F-EA68-6B8C-B142-BAD1F8897650}"/>
              </a:ext>
            </a:extLst>
          </p:cNvPr>
          <p:cNvSpPr txBox="1">
            <a:spLocks/>
          </p:cNvSpPr>
          <p:nvPr/>
        </p:nvSpPr>
        <p:spPr>
          <a:xfrm>
            <a:off x="129305" y="4290465"/>
            <a:ext cx="4160725" cy="265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How to help:</a:t>
            </a:r>
          </a:p>
          <a:p>
            <a:r>
              <a:rPr lang="en-US" sz="2400" dirty="0"/>
              <a:t>Talk to them calmly</a:t>
            </a:r>
          </a:p>
          <a:p>
            <a:r>
              <a:rPr lang="en-US" sz="2400" dirty="0"/>
              <a:t>Explained what happened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9" name="Picture 8" descr="A person in orange vest and white hat helping another person on the ground&#10;&#10;Description automatically generated">
            <a:extLst>
              <a:ext uri="{FF2B5EF4-FFF2-40B4-BE49-F238E27FC236}">
                <a16:creationId xmlns:a16="http://schemas.microsoft.com/office/drawing/2014/main" id="{5EB47B99-87E6-B0EF-80F3-30BD4E3A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628" y="2257411"/>
            <a:ext cx="6092773" cy="40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2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36236</TotalTime>
  <Words>548</Words>
  <Application>Microsoft Office PowerPoint</Application>
  <PresentationFormat>Widescreen</PresentationFormat>
  <Paragraphs>66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Naloxone Awareness Training</vt:lpstr>
      <vt:lpstr>Opioid Crisis in Construction </vt:lpstr>
      <vt:lpstr>Why are construction workers at risk?</vt:lpstr>
      <vt:lpstr>How can prevent opioid use?</vt:lpstr>
      <vt:lpstr>What is Naloxone (Narcan)?</vt:lpstr>
      <vt:lpstr>How to administer Naloxone nasal spray?</vt:lpstr>
      <vt:lpstr>Signs of an overdose</vt:lpstr>
      <vt:lpstr>How to respond to an opioid overdose</vt:lpstr>
      <vt:lpstr>Patient Revival</vt:lpstr>
      <vt:lpstr>Good Samaritan Laws</vt:lpstr>
      <vt:lpstr>Additional Resources</vt:lpstr>
      <vt:lpstr>Produced by the The Alliance for Naloxone Safety in the Workplace and it’s founding members.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Herrera</dc:creator>
  <cp:lastModifiedBy>Bill Michie</cp:lastModifiedBy>
  <cp:revision>12</cp:revision>
  <dcterms:created xsi:type="dcterms:W3CDTF">2023-10-13T13:29:22Z</dcterms:created>
  <dcterms:modified xsi:type="dcterms:W3CDTF">2024-01-08T22:05:09Z</dcterms:modified>
</cp:coreProperties>
</file>